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74" r:id="rId12"/>
    <p:sldId id="273" r:id="rId13"/>
    <p:sldId id="275" r:id="rId14"/>
    <p:sldId id="276"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102" y="10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Hello, welcome to my security policy presentation for Green Pace. </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is an example of a negative unit test. This test checks that the function called will return an error message as expected when the index is out of bounds</a:t>
            </a:r>
            <a:endParaRPr dirty="0"/>
          </a:p>
        </p:txBody>
      </p:sp>
    </p:spTree>
    <p:extLst>
      <p:ext uri="{BB962C8B-B14F-4D97-AF65-F5344CB8AC3E}">
        <p14:creationId xmlns:p14="http://schemas.microsoft.com/office/powerpoint/2010/main" val="1807472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is another negative unit test which is expected to throw an error when the vector is resized above the max size. </a:t>
            </a:r>
            <a:endParaRPr dirty="0"/>
          </a:p>
        </p:txBody>
      </p:sp>
    </p:spTree>
    <p:extLst>
      <p:ext uri="{BB962C8B-B14F-4D97-AF65-F5344CB8AC3E}">
        <p14:creationId xmlns:p14="http://schemas.microsoft.com/office/powerpoint/2010/main" val="2794488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automation summary provides a visual for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This shows what the process of development should look like, from pre-production to production. </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Using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which was shown on the previous page, will ensure that the developer is implementing security in every aspect of the development process. Extra tools which could be implemented are LDAP or AD, which are used to store and access secure information. </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risk of not implementing security until the end will result in a very high chance of vulnerabilities in the program. This risks a lot of time, money, and your reputation, as well as the company who you are developing the program </a:t>
            </a:r>
            <a:r>
              <a:rPr lang="en-US" sz="1800" dirty="0" err="1">
                <a:effectLst/>
                <a:latin typeface="Calibri" panose="020F0502020204030204" pitchFamily="34" charset="0"/>
                <a:ea typeface="Calibri" panose="020F0502020204030204" pitchFamily="34" charset="0"/>
              </a:rPr>
              <a:t>for’s</a:t>
            </a:r>
            <a:r>
              <a:rPr lang="en-US" sz="1800" dirty="0">
                <a:effectLst/>
                <a:latin typeface="Calibri" panose="020F0502020204030204" pitchFamily="34" charset="0"/>
                <a:ea typeface="Calibri" panose="020F0502020204030204" pitchFamily="34" charset="0"/>
              </a:rPr>
              <a:t> reputation. It is wise to begin implementing security from the very start. </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Some of the main recommendations which are not specifically listed in this security policy are: </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In conclusion, implement security from the very beginning. Always use </a:t>
            </a:r>
            <a:r>
              <a:rPr lang="en-US" sz="1800" dirty="0" err="1">
                <a:effectLst/>
                <a:latin typeface="Calibri" panose="020F0502020204030204" pitchFamily="34" charset="0"/>
                <a:ea typeface="Calibri" panose="020F0502020204030204" pitchFamily="34" charset="0"/>
              </a:rPr>
              <a:t>DiD</a:t>
            </a:r>
            <a:r>
              <a:rPr lang="en-US" sz="1800" dirty="0">
                <a:effectLst/>
                <a:latin typeface="Calibri" panose="020F0502020204030204" pitchFamily="34" charset="0"/>
                <a:ea typeface="Calibri" panose="020F0502020204030204" pitchFamily="34" charset="0"/>
              </a:rPr>
              <a:t> to create the most secure version of your program possible. And finally, use the triple a framework to aide in detecting a data breach. </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To begin, I would like to explain Defense in Depth. This policy is based on defense in depth, which is a strategy to create a layered effect using multiple different defense strategies to decrease the risk of a data breach. </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threats matrix shows where each coding standard that I have identified fits in these four categories. Likely means that the risk is likely to occur.  Priority means that this risk needs to be dealt with ASAP because it can cause major problems. Low priority means that these things can wait, because they are not as much of a risk. Unlikely means that this risk is unlikely to occur.</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These are the 10 core security principles, and I have also listed where the coding standards fit in the principles. The principles are: validate input data, heed compiler warnings, architect and design for security policies, keep it simple, default deny, adhere to the principle of leash privilege, sanitize data sent to other systems, practice defense in depth, use effective quality assurance techniques, and finally, adopt a secure coding standard.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These are the 10 coding standards that I have identified. These standards are: data type, data value, string correctness, SQL injection, memory protection, assertions, exceptions, input/output, declaration, and containers. </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These three encryption policies: encryption at rest, encryption at flight, and encryption in use, are extremely important for a developer to understand. Please read over the definitions. </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triple-a policy is a framework used to control who is permitted to use network resources, what they are authorized to do, and capture the actions performed while accessing the network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Here is an example of a positive unit test which check to ensure functionality of adding a single value to an empty collection.</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16058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is another positive unit test which checks that resizing the vector can increase the collection as expected. </a:t>
            </a:r>
            <a:endParaRPr dirty="0"/>
          </a:p>
        </p:txBody>
      </p:sp>
    </p:spTree>
    <p:extLst>
      <p:ext uri="{BB962C8B-B14F-4D97-AF65-F5344CB8AC3E}">
        <p14:creationId xmlns:p14="http://schemas.microsoft.com/office/powerpoint/2010/main" val="904793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Jaelyn Sloan</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0" name="Audio 9">
            <a:hlinkClick r:id="" action="ppaction://media"/>
            <a:extLst>
              <a:ext uri="{FF2B5EF4-FFF2-40B4-BE49-F238E27FC236}">
                <a16:creationId xmlns:a16="http://schemas.microsoft.com/office/drawing/2014/main" id="{DD5B2F7C-8183-2E0A-A945-76A4EFC8125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94"/>
    </mc:Choice>
    <mc:Fallback>
      <p:transition spd="slow" advTm="9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825623" y="764373"/>
            <a:ext cx="10680577"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dirty="0" err="1"/>
              <a:t>VerifyOutOfRange</a:t>
            </a:r>
            <a:r>
              <a:rPr lang="en-US" dirty="0"/>
              <a:t>  </a:t>
            </a:r>
            <a:endParaRPr dirty="0"/>
          </a:p>
        </p:txBody>
      </p:sp>
      <p:sp>
        <p:nvSpPr>
          <p:cNvPr id="196" name="Google Shape;196;g9504e29505_0_0"/>
          <p:cNvSpPr txBox="1">
            <a:spLocks noGrp="1"/>
          </p:cNvSpPr>
          <p:nvPr>
            <p:ph type="body" idx="1"/>
          </p:nvPr>
        </p:nvSpPr>
        <p:spPr>
          <a:xfrm>
            <a:off x="685800" y="2194560"/>
            <a:ext cx="10820400" cy="672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that the </a:t>
            </a:r>
            <a:r>
              <a:rPr lang="en-US" dirty="0" err="1"/>
              <a:t>std:out_of_range</a:t>
            </a:r>
            <a:r>
              <a:rPr lang="en-US" dirty="0"/>
              <a:t> exception is thrown when calling at() with an index out of bounds. This is a negative test.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Google Shape;196;g9504e29505_0_0">
            <a:extLst>
              <a:ext uri="{FF2B5EF4-FFF2-40B4-BE49-F238E27FC236}">
                <a16:creationId xmlns:a16="http://schemas.microsoft.com/office/drawing/2014/main" id="{AE13A1F3-0D7B-0175-719A-B070F22BA7B2}"/>
              </a:ext>
            </a:extLst>
          </p:cNvPr>
          <p:cNvSpPr txBox="1">
            <a:spLocks/>
          </p:cNvSpPr>
          <p:nvPr/>
        </p:nvSpPr>
        <p:spPr>
          <a:xfrm>
            <a:off x="706974" y="3004674"/>
            <a:ext cx="5389026" cy="6729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buFont typeface="Arial"/>
              <a:buNone/>
            </a:pPr>
            <a:r>
              <a:rPr lang="en-US" sz="1400" dirty="0"/>
              <a:t>Unit Test Code</a:t>
            </a:r>
          </a:p>
        </p:txBody>
      </p:sp>
      <p:sp>
        <p:nvSpPr>
          <p:cNvPr id="7" name="Google Shape;196;g9504e29505_0_0">
            <a:extLst>
              <a:ext uri="{FF2B5EF4-FFF2-40B4-BE49-F238E27FC236}">
                <a16:creationId xmlns:a16="http://schemas.microsoft.com/office/drawing/2014/main" id="{70D83FE3-D62D-30D5-23A4-1DD94224F464}"/>
              </a:ext>
            </a:extLst>
          </p:cNvPr>
          <p:cNvSpPr txBox="1">
            <a:spLocks/>
          </p:cNvSpPr>
          <p:nvPr/>
        </p:nvSpPr>
        <p:spPr>
          <a:xfrm>
            <a:off x="6096000" y="3004673"/>
            <a:ext cx="5389026" cy="6729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buFont typeface="Arial"/>
              <a:buNone/>
            </a:pPr>
            <a:r>
              <a:rPr lang="en-US" sz="1400" dirty="0"/>
              <a:t>Result</a:t>
            </a:r>
          </a:p>
        </p:txBody>
      </p:sp>
      <p:pic>
        <p:nvPicPr>
          <p:cNvPr id="3" name="Picture 2">
            <a:extLst>
              <a:ext uri="{FF2B5EF4-FFF2-40B4-BE49-F238E27FC236}">
                <a16:creationId xmlns:a16="http://schemas.microsoft.com/office/drawing/2014/main" id="{605CBCAC-8E65-2353-EC95-98D751D848F1}"/>
              </a:ext>
            </a:extLst>
          </p:cNvPr>
          <p:cNvPicPr>
            <a:picLocks noChangeAspect="1"/>
          </p:cNvPicPr>
          <p:nvPr/>
        </p:nvPicPr>
        <p:blipFill>
          <a:blip r:embed="rId7"/>
          <a:stretch>
            <a:fillRect/>
          </a:stretch>
        </p:blipFill>
        <p:spPr>
          <a:xfrm>
            <a:off x="605899" y="3769527"/>
            <a:ext cx="5591175" cy="1466850"/>
          </a:xfrm>
          <a:prstGeom prst="rect">
            <a:avLst/>
          </a:prstGeom>
        </p:spPr>
      </p:pic>
      <p:pic>
        <p:nvPicPr>
          <p:cNvPr id="5" name="Picture 4">
            <a:extLst>
              <a:ext uri="{FF2B5EF4-FFF2-40B4-BE49-F238E27FC236}">
                <a16:creationId xmlns:a16="http://schemas.microsoft.com/office/drawing/2014/main" id="{32B4EB09-0E2F-C6DA-231C-5FA3E62A564F}"/>
              </a:ext>
            </a:extLst>
          </p:cNvPr>
          <p:cNvPicPr>
            <a:picLocks noChangeAspect="1"/>
          </p:cNvPicPr>
          <p:nvPr/>
        </p:nvPicPr>
        <p:blipFill>
          <a:blip r:embed="rId8"/>
          <a:stretch>
            <a:fillRect/>
          </a:stretch>
        </p:blipFill>
        <p:spPr>
          <a:xfrm>
            <a:off x="6837888" y="4336264"/>
            <a:ext cx="3905250" cy="333375"/>
          </a:xfrm>
          <a:prstGeom prst="rect">
            <a:avLst/>
          </a:prstGeom>
        </p:spPr>
      </p:pic>
      <p:pic>
        <p:nvPicPr>
          <p:cNvPr id="10" name="Audio 9">
            <a:hlinkClick r:id="" action="ppaction://media"/>
            <a:extLst>
              <a:ext uri="{FF2B5EF4-FFF2-40B4-BE49-F238E27FC236}">
                <a16:creationId xmlns:a16="http://schemas.microsoft.com/office/drawing/2014/main" id="{A746DD84-9B33-6AB3-6F88-CAFAFE3A72E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65304985"/>
      </p:ext>
    </p:extLst>
  </p:cSld>
  <p:clrMapOvr>
    <a:masterClrMapping/>
  </p:clrMapOvr>
  <mc:AlternateContent xmlns:mc="http://schemas.openxmlformats.org/markup-compatibility/2006">
    <mc:Choice xmlns:p14="http://schemas.microsoft.com/office/powerpoint/2010/main" Requires="p14">
      <p:transition spd="slow" p14:dur="2000" advTm="15765"/>
    </mc:Choice>
    <mc:Fallback>
      <p:transition spd="slow" advTm="15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825623" y="764373"/>
            <a:ext cx="10680577"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dirty="0" err="1"/>
              <a:t>VerifyLengthError</a:t>
            </a:r>
            <a:r>
              <a:rPr lang="en-US" dirty="0"/>
              <a:t>  </a:t>
            </a:r>
            <a:endParaRPr dirty="0"/>
          </a:p>
        </p:txBody>
      </p:sp>
      <p:sp>
        <p:nvSpPr>
          <p:cNvPr id="196" name="Google Shape;196;g9504e29505_0_0"/>
          <p:cNvSpPr txBox="1">
            <a:spLocks noGrp="1"/>
          </p:cNvSpPr>
          <p:nvPr>
            <p:ph type="body" idx="1"/>
          </p:nvPr>
        </p:nvSpPr>
        <p:spPr>
          <a:xfrm>
            <a:off x="685800" y="2194560"/>
            <a:ext cx="10820400" cy="672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that an error will be thrown if the vector is resized above the max size.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Google Shape;196;g9504e29505_0_0">
            <a:extLst>
              <a:ext uri="{FF2B5EF4-FFF2-40B4-BE49-F238E27FC236}">
                <a16:creationId xmlns:a16="http://schemas.microsoft.com/office/drawing/2014/main" id="{AE13A1F3-0D7B-0175-719A-B070F22BA7B2}"/>
              </a:ext>
            </a:extLst>
          </p:cNvPr>
          <p:cNvSpPr txBox="1">
            <a:spLocks/>
          </p:cNvSpPr>
          <p:nvPr/>
        </p:nvSpPr>
        <p:spPr>
          <a:xfrm>
            <a:off x="706974" y="3004674"/>
            <a:ext cx="5389026" cy="6729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buFont typeface="Arial"/>
              <a:buNone/>
            </a:pPr>
            <a:r>
              <a:rPr lang="en-US" sz="1400" dirty="0"/>
              <a:t>Unit Test Code</a:t>
            </a:r>
          </a:p>
        </p:txBody>
      </p:sp>
      <p:sp>
        <p:nvSpPr>
          <p:cNvPr id="7" name="Google Shape;196;g9504e29505_0_0">
            <a:extLst>
              <a:ext uri="{FF2B5EF4-FFF2-40B4-BE49-F238E27FC236}">
                <a16:creationId xmlns:a16="http://schemas.microsoft.com/office/drawing/2014/main" id="{70D83FE3-D62D-30D5-23A4-1DD94224F464}"/>
              </a:ext>
            </a:extLst>
          </p:cNvPr>
          <p:cNvSpPr txBox="1">
            <a:spLocks/>
          </p:cNvSpPr>
          <p:nvPr/>
        </p:nvSpPr>
        <p:spPr>
          <a:xfrm>
            <a:off x="6096000" y="3004673"/>
            <a:ext cx="5389026" cy="6729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buFont typeface="Arial"/>
              <a:buNone/>
            </a:pPr>
            <a:r>
              <a:rPr lang="en-US" sz="1400" dirty="0"/>
              <a:t>Result</a:t>
            </a:r>
          </a:p>
        </p:txBody>
      </p:sp>
      <p:pic>
        <p:nvPicPr>
          <p:cNvPr id="3" name="Picture 2">
            <a:extLst>
              <a:ext uri="{FF2B5EF4-FFF2-40B4-BE49-F238E27FC236}">
                <a16:creationId xmlns:a16="http://schemas.microsoft.com/office/drawing/2014/main" id="{7A1C01FB-7DE5-EC40-552F-820C5553AC54}"/>
              </a:ext>
            </a:extLst>
          </p:cNvPr>
          <p:cNvPicPr>
            <a:picLocks noChangeAspect="1"/>
          </p:cNvPicPr>
          <p:nvPr/>
        </p:nvPicPr>
        <p:blipFill>
          <a:blip r:embed="rId7"/>
          <a:stretch>
            <a:fillRect/>
          </a:stretch>
        </p:blipFill>
        <p:spPr>
          <a:xfrm>
            <a:off x="6814075" y="4493427"/>
            <a:ext cx="3952875" cy="342900"/>
          </a:xfrm>
          <a:prstGeom prst="rect">
            <a:avLst/>
          </a:prstGeom>
        </p:spPr>
      </p:pic>
      <p:pic>
        <p:nvPicPr>
          <p:cNvPr id="5" name="Picture 4">
            <a:extLst>
              <a:ext uri="{FF2B5EF4-FFF2-40B4-BE49-F238E27FC236}">
                <a16:creationId xmlns:a16="http://schemas.microsoft.com/office/drawing/2014/main" id="{0FB874A4-47EE-EE93-91E4-E9C1C41523DB}"/>
              </a:ext>
            </a:extLst>
          </p:cNvPr>
          <p:cNvPicPr>
            <a:picLocks noChangeAspect="1"/>
          </p:cNvPicPr>
          <p:nvPr/>
        </p:nvPicPr>
        <p:blipFill>
          <a:blip r:embed="rId8"/>
          <a:stretch>
            <a:fillRect/>
          </a:stretch>
        </p:blipFill>
        <p:spPr>
          <a:xfrm>
            <a:off x="463025" y="3598077"/>
            <a:ext cx="5876925" cy="2133600"/>
          </a:xfrm>
          <a:prstGeom prst="rect">
            <a:avLst/>
          </a:prstGeom>
        </p:spPr>
      </p:pic>
      <p:pic>
        <p:nvPicPr>
          <p:cNvPr id="15" name="Audio 14">
            <a:hlinkClick r:id="" action="ppaction://media"/>
            <a:extLst>
              <a:ext uri="{FF2B5EF4-FFF2-40B4-BE49-F238E27FC236}">
                <a16:creationId xmlns:a16="http://schemas.microsoft.com/office/drawing/2014/main" id="{4D53E17A-CF31-13B2-4BB9-F703C1A361C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642429116"/>
      </p:ext>
    </p:extLst>
  </p:cSld>
  <p:clrMapOvr>
    <a:masterClrMapping/>
  </p:clrMapOvr>
  <mc:AlternateContent xmlns:mc="http://schemas.openxmlformats.org/markup-compatibility/2006">
    <mc:Choice xmlns:p14="http://schemas.microsoft.com/office/powerpoint/2010/main" Requires="p14">
      <p:transition spd="slow" p14:dur="2000" advTm="16782"/>
    </mc:Choice>
    <mc:Fallback>
      <p:transition spd="slow" advTm="16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7B6FF052-75C4-A085-243F-2C491A624CA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085"/>
    </mc:Choice>
    <mc:Fallback>
      <p:transition spd="slow" advTm="13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742950" lvl="1" indent="-285750">
              <a:buSzPts val="2000"/>
            </a:pPr>
            <a:r>
              <a:rPr lang="en-US" sz="1800" dirty="0"/>
              <a:t>The </a:t>
            </a:r>
            <a:r>
              <a:rPr lang="en-US" sz="1800" dirty="0" err="1"/>
              <a:t>DevSecOps</a:t>
            </a:r>
            <a:r>
              <a:rPr lang="en-US" sz="1800" dirty="0"/>
              <a:t> pipeline is a strategy used by Green Pace to implement DID and secure methods. This strategy begins with a pre-production phase consisting of planning, designing, building secure code, and verifying and testing the system. Then, the production phase consists of maintaining the program, responding to any threats, monitoring and detecting threats, and transitioning and performing health checks.</a:t>
            </a:r>
          </a:p>
          <a:p>
            <a:pPr marL="742950" lvl="1" indent="-285750">
              <a:buSzPts val="2000"/>
            </a:pPr>
            <a:endParaRPr lang="en-US" sz="1800" dirty="0"/>
          </a:p>
          <a:p>
            <a:pPr marL="742950" lvl="1" indent="-285750">
              <a:buSzPts val="2000"/>
            </a:pPr>
            <a:r>
              <a:rPr lang="en-US" sz="1800" dirty="0"/>
              <a:t>Lightweight Directory Access Protocol (LDAP) can be used to query user information rapidly. LDAP controls the access and maintenance of static data, such as usernames, passwords, email addresses, and other sensitive. </a:t>
            </a:r>
          </a:p>
          <a:p>
            <a:pPr marL="742950" lvl="1" indent="-285750">
              <a:buSzPts val="2000"/>
            </a:pPr>
            <a:endParaRPr lang="en-US" sz="1800" dirty="0"/>
          </a:p>
          <a:p>
            <a:pPr marL="742950" lvl="1" indent="-285750">
              <a:buSzPts val="2000"/>
            </a:pPr>
            <a:r>
              <a:rPr lang="en-US" sz="1800" dirty="0"/>
              <a:t>Active directory (AD) is used to store sensitive information and is a secure way to control access to network resources. </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5AC44BD6-D693-25F0-842B-6BA95E32C42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842"/>
    </mc:Choice>
    <mc:Fallback>
      <p:transition spd="slow" advTm="25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risk of waiting to implement security policies is much greater than the risk if you begin implementing policies early on. By waiting, you risk time, money, and reputation if the program is completed and ends up having many vulnerabilities. It would be detrimental to complete an entire program and have to begin all over with, or to expose your client’s secure data and risk your company’s reputation.</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solution to this is to begin implementing security from the very start. By doing this, there is a much higher level of security throughout the program, and there is a much lower risk of a vulnerability. </a:t>
            </a:r>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7D9EC36D-8DB0-E1EC-F8B7-68B994D3C16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417"/>
    </mc:Choice>
    <mc:Fallback>
      <p:transition spd="slow" advTm="23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lnSpc>
                <a:spcPct val="150000"/>
              </a:lnSpc>
              <a:spcBef>
                <a:spcPts val="0"/>
              </a:spcBef>
            </a:pPr>
            <a:r>
              <a:rPr lang="en-US" sz="1800" dirty="0"/>
              <a:t>Always communicate effectively with fellow developers. </a:t>
            </a:r>
          </a:p>
          <a:p>
            <a:pPr marL="228600" indent="-228600">
              <a:lnSpc>
                <a:spcPct val="150000"/>
              </a:lnSpc>
              <a:spcBef>
                <a:spcPts val="0"/>
              </a:spcBef>
            </a:pPr>
            <a:r>
              <a:rPr lang="en-US" sz="1800" dirty="0"/>
              <a:t>Avoid adding any “backdoors” in the system. </a:t>
            </a:r>
          </a:p>
          <a:p>
            <a:pPr marL="228600" indent="-228600">
              <a:lnSpc>
                <a:spcPct val="150000"/>
              </a:lnSpc>
              <a:spcBef>
                <a:spcPts val="0"/>
              </a:spcBef>
            </a:pPr>
            <a:r>
              <a:rPr lang="en-US" sz="1800" dirty="0"/>
              <a:t>Have a plan for when a breach does occur.</a:t>
            </a:r>
          </a:p>
          <a:p>
            <a:pPr marL="228600" indent="-228600">
              <a:lnSpc>
                <a:spcPct val="150000"/>
              </a:lnSpc>
              <a:spcBef>
                <a:spcPts val="0"/>
              </a:spcBef>
            </a:pPr>
            <a:r>
              <a:rPr lang="en-US" sz="1800" dirty="0"/>
              <a:t>Stay consistent with coding standards. </a:t>
            </a:r>
          </a:p>
          <a:p>
            <a:pPr marL="228600" indent="-228600">
              <a:lnSpc>
                <a:spcPct val="150000"/>
              </a:lnSpc>
              <a:spcBef>
                <a:spcPts val="0"/>
              </a:spcBef>
            </a:pPr>
            <a:r>
              <a:rPr lang="en-US" sz="1800" dirty="0"/>
              <a:t>Automate any routine tasks.</a:t>
            </a:r>
          </a:p>
          <a:p>
            <a:pPr marL="228600" indent="-228600">
              <a:lnSpc>
                <a:spcPct val="150000"/>
              </a:lnSpc>
              <a:spcBef>
                <a:spcPts val="0"/>
              </a:spcBef>
            </a:pPr>
            <a:endParaRPr lang="en-US" sz="1800" dirty="0"/>
          </a:p>
          <a:p>
            <a:pPr marL="228600" indent="-228600">
              <a:lnSpc>
                <a:spcPct val="150000"/>
              </a:lnSpc>
              <a:spcBef>
                <a:spcPts val="0"/>
              </a:spcBef>
            </a:pPr>
            <a:endParaRPr lang="en-US" sz="1800" dirty="0"/>
          </a:p>
          <a:p>
            <a:pPr marL="228600" indent="-228600">
              <a:lnSpc>
                <a:spcPct val="150000"/>
              </a:lnSpc>
              <a:spcBef>
                <a:spcPts val="0"/>
              </a:spcBef>
            </a:pPr>
            <a:endParaRPr lang="en-US" sz="18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F372310-94FB-6353-6561-C55B3AA7472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224"/>
    </mc:Choice>
    <mc:Fallback>
      <p:transition spd="slow" advTm="24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lnSpc>
                <a:spcPct val="100000"/>
              </a:lnSpc>
              <a:spcBef>
                <a:spcPts val="0"/>
              </a:spcBef>
              <a:buSzPts val="2200"/>
            </a:pPr>
            <a:r>
              <a:rPr lang="en-US" dirty="0"/>
              <a:t>Security should be implemented from the very beginning of the development process, beginning at the planning phase. </a:t>
            </a:r>
          </a:p>
          <a:p>
            <a:pPr marL="342900">
              <a:lnSpc>
                <a:spcPct val="100000"/>
              </a:lnSpc>
              <a:spcBef>
                <a:spcPts val="0"/>
              </a:spcBef>
              <a:buSzPts val="2200"/>
            </a:pPr>
            <a:endParaRPr lang="en-US" dirty="0"/>
          </a:p>
          <a:p>
            <a:pPr marL="342900">
              <a:lnSpc>
                <a:spcPct val="100000"/>
              </a:lnSpc>
              <a:spcBef>
                <a:spcPts val="0"/>
              </a:spcBef>
              <a:buSzPts val="2200"/>
            </a:pPr>
            <a:r>
              <a:rPr lang="en-US" dirty="0"/>
              <a:t>Always use </a:t>
            </a:r>
            <a:r>
              <a:rPr lang="en-US" dirty="0" err="1"/>
              <a:t>DiD</a:t>
            </a:r>
            <a:r>
              <a:rPr lang="en-US" dirty="0"/>
              <a:t> when developing a program. Create multiple layers of security to prevent an attacker from breaching the system. </a:t>
            </a:r>
          </a:p>
          <a:p>
            <a:pPr marL="342900">
              <a:lnSpc>
                <a:spcPct val="100000"/>
              </a:lnSpc>
              <a:spcBef>
                <a:spcPts val="0"/>
              </a:spcBef>
              <a:buSzPts val="2200"/>
            </a:pPr>
            <a:endParaRPr lang="en-US" sz="1800" dirty="0"/>
          </a:p>
          <a:p>
            <a:pPr marL="342900">
              <a:lnSpc>
                <a:spcPct val="100000"/>
              </a:lnSpc>
              <a:spcBef>
                <a:spcPts val="0"/>
              </a:spcBef>
              <a:buSzPts val="2200"/>
            </a:pPr>
            <a:r>
              <a:rPr lang="en-US" sz="1800" dirty="0"/>
              <a:t>Use the Triple-A architecture to aide in detecting a data breach. </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C7602684-EDD1-2C0A-A52F-0922A2CC69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200"/>
    </mc:Choice>
    <mc:Fallback>
      <p:transition spd="slow" advTm="17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effectLst/>
              </a:rPr>
              <a:t>Are you following the top 10 software security best practices?</a:t>
            </a:r>
            <a:r>
              <a:rPr lang="en-US" dirty="0">
                <a:effectLst/>
              </a:rPr>
              <a:t> Application Security Blog. (2021, July 1). Retrieved February 16, 2023, from https://www.synopsys.com/blogs/software-security/top-10-software-security-best-practices/ </a:t>
            </a:r>
          </a:p>
          <a:p>
            <a:endParaRPr lang="en-US" i="1" dirty="0">
              <a:effectLst/>
            </a:endParaRPr>
          </a:p>
          <a:p>
            <a:r>
              <a:rPr lang="en-US" i="1" dirty="0">
                <a:effectLst/>
              </a:rPr>
              <a:t>30 tips for software developers to enhance software security - </a:t>
            </a:r>
            <a:r>
              <a:rPr lang="en-US" i="1" dirty="0" err="1">
                <a:effectLst/>
              </a:rPr>
              <a:t>codesigningstore</a:t>
            </a:r>
            <a:r>
              <a:rPr lang="en-US" dirty="0">
                <a:effectLst/>
              </a:rPr>
              <a:t>. Code Signing Store. (2022, April 6). Retrieved February 16, 2023, from https://codesigningstore.com/tips-for-software-developers-to-enhance-software-security </a:t>
            </a:r>
          </a:p>
          <a:p>
            <a:endParaRPr lang="en-US" dirty="0">
              <a:effectLst/>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344528" y="1823494"/>
            <a:ext cx="5626147"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This security policy was put in place to ensure that every layer of an organization is secure. The policy uses Defense in Depth (DID) to implement multiple different defense strategies to decrease the risk of an attacker being able to access a vulnerability. If an attacker gets through one layer, there will be another layer to stop them. This method reduces the consequences of an attacker breaching the system.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21325" y="182349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A099EA0A-445B-BA57-8EB6-747B7C72744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738"/>
    </mc:Choice>
    <mc:Fallback>
      <p:transition spd="slow" advTm="24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784212"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3742726767"/>
              </p:ext>
            </p:extLst>
          </p:nvPr>
        </p:nvGraphicFramePr>
        <p:xfrm>
          <a:off x="2932748" y="1091505"/>
          <a:ext cx="7835225" cy="5189814"/>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2752526">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p>
                    <a:p>
                      <a:pPr marL="0" marR="0" lvl="0" indent="0" algn="ctr" rtl="0">
                        <a:lnSpc>
                          <a:spcPct val="100000"/>
                        </a:lnSpc>
                        <a:spcBef>
                          <a:spcPts val="0"/>
                        </a:spcBef>
                        <a:spcAft>
                          <a:spcPts val="0"/>
                        </a:spcAft>
                        <a:buClr>
                          <a:srgbClr val="000000"/>
                        </a:buClr>
                        <a:buSzPts val="3600"/>
                        <a:buFont typeface="Arial"/>
                        <a:buNone/>
                      </a:pPr>
                      <a:r>
                        <a:rPr lang="en-US" sz="1800" u="sng" strike="noStrike" cap="none" dirty="0">
                          <a:solidFill>
                            <a:schemeClr val="tx1"/>
                          </a:solidFill>
                        </a:rPr>
                        <a:t>Risk is more likely to occur</a:t>
                      </a:r>
                      <a:endParaRPr sz="3200" u="sng"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STD-INT32-C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STD-MSC52-CPP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STD-STR02-C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STD-STR50-CPP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STD-MEM52-CPP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STD-ERR51-CPP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STD-CTR51-CPP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800" u="sng" strike="noStrike" cap="none" dirty="0">
                          <a:solidFill>
                            <a:schemeClr val="tx1"/>
                          </a:solidFill>
                        </a:rPr>
                        <a:t>High risk/Threat needs attention</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STD-STR50-CPP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STD-STR02-C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STD-MEM52-CPP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STD-INT32-C</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STD-MSC52-CPP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43728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800" u="sng" strike="noStrike" cap="none" dirty="0">
                          <a:solidFill>
                            <a:schemeClr val="tx1"/>
                          </a:solidFill>
                        </a:rPr>
                        <a:t>Risk has a low chance of a threat</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STD-DCL55-CPP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STD-ERR51-CPP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STD-FIO50-CPP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STD-DCL52-CPP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STD-CTR51-CPP</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p>
                    <a:p>
                      <a:pPr marL="0" marR="0" lvl="0" indent="0" algn="ctr" rtl="0">
                        <a:lnSpc>
                          <a:spcPct val="100000"/>
                        </a:lnSpc>
                        <a:spcBef>
                          <a:spcPts val="0"/>
                        </a:spcBef>
                        <a:spcAft>
                          <a:spcPts val="0"/>
                        </a:spcAft>
                        <a:buClr>
                          <a:srgbClr val="000000"/>
                        </a:buClr>
                        <a:buSzPts val="3600"/>
                        <a:buFont typeface="Arial"/>
                        <a:buNone/>
                      </a:pPr>
                      <a:r>
                        <a:rPr lang="en-US" sz="1800" u="sng" strike="noStrike" cap="none" dirty="0">
                          <a:solidFill>
                            <a:schemeClr val="tx1"/>
                          </a:solidFill>
                        </a:rPr>
                        <a:t>Risk unlikely to occur</a:t>
                      </a:r>
                      <a:endParaRPr sz="1800" u="sng"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STD-DCL55-CPP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STD-FIO50-CPP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STD-DCL52-CPP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104738D8-D558-4FAB-B1BD-3061D33E067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261"/>
    </mc:Choice>
    <mc:Fallback>
      <p:transition spd="slow" advTm="27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CORE SECURITY PRINCIPLES</a:t>
            </a:r>
            <a:endParaRPr dirty="0"/>
          </a:p>
        </p:txBody>
      </p:sp>
      <p:sp>
        <p:nvSpPr>
          <p:cNvPr id="168" name="Google Shape;168;p5"/>
          <p:cNvSpPr txBox="1">
            <a:spLocks noGrp="1"/>
          </p:cNvSpPr>
          <p:nvPr>
            <p:ph type="body" idx="1"/>
          </p:nvPr>
        </p:nvSpPr>
        <p:spPr>
          <a:xfrm>
            <a:off x="685800" y="1659988"/>
            <a:ext cx="5133535" cy="5198012"/>
          </a:xfrm>
          <a:prstGeom prst="rect">
            <a:avLst/>
          </a:prstGeom>
          <a:noFill/>
          <a:ln>
            <a:noFill/>
          </a:ln>
        </p:spPr>
        <p:txBody>
          <a:bodyPr spcFirstLastPara="1" wrap="square" lIns="91425" tIns="45700" rIns="91425" bIns="45700" anchor="t" anchorCtr="0">
            <a:normAutofit lnSpcReduction="10000"/>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 Data</a:t>
            </a:r>
          </a:p>
          <a:p>
            <a:pPr lvl="1" indent="-457200">
              <a:spcBef>
                <a:spcPts val="0"/>
              </a:spcBef>
              <a:buSzPts val="2200"/>
            </a:pPr>
            <a:r>
              <a:rPr lang="en-US" dirty="0"/>
              <a:t>STD-INT32-C</a:t>
            </a:r>
          </a:p>
          <a:p>
            <a:pPr lvl="1" indent="-457200">
              <a:spcBef>
                <a:spcPts val="0"/>
              </a:spcBef>
              <a:buSzPts val="2200"/>
            </a:pPr>
            <a:r>
              <a:rPr lang="en-US" dirty="0"/>
              <a:t>STD-STR50-CPP</a:t>
            </a:r>
          </a:p>
          <a:p>
            <a:pPr lvl="1" indent="-457200">
              <a:spcBef>
                <a:spcPts val="0"/>
              </a:spcBef>
              <a:buSzPts val="2200"/>
            </a:pPr>
            <a:r>
              <a:rPr lang="en-US" dirty="0"/>
              <a:t>STD-MEM52-CPP</a:t>
            </a:r>
          </a:p>
          <a:p>
            <a:pPr lvl="1" indent="-457200">
              <a:spcBef>
                <a:spcPts val="0"/>
              </a:spcBef>
              <a:buSzPts val="2200"/>
            </a:pPr>
            <a:r>
              <a:rPr lang="en-US" dirty="0"/>
              <a:t>STD-FIO56-CPP</a:t>
            </a:r>
          </a:p>
          <a:p>
            <a:pPr lvl="1" indent="-457200">
              <a:spcBef>
                <a:spcPts val="0"/>
              </a:spcBef>
              <a:buSzPts val="2200"/>
            </a:pPr>
            <a:r>
              <a:rPr lang="en-US" dirty="0"/>
              <a:t>STD-DLC52-CPP</a:t>
            </a:r>
          </a:p>
          <a:p>
            <a:pPr lvl="1" indent="-457200">
              <a:spcBef>
                <a:spcPts val="0"/>
              </a:spcBef>
              <a:buSzPts val="2200"/>
            </a:pPr>
            <a:r>
              <a:rPr lang="en-US" dirty="0"/>
              <a:t>STD-CTR51-CPP</a:t>
            </a:r>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a:t>
            </a:r>
          </a:p>
          <a:p>
            <a:pPr lvl="1" indent="-457200">
              <a:spcBef>
                <a:spcPts val="0"/>
              </a:spcBef>
              <a:buSzPts val="2200"/>
            </a:pPr>
            <a:r>
              <a:rPr lang="en-US" dirty="0"/>
              <a:t>STD-INT32-C</a:t>
            </a:r>
          </a:p>
          <a:p>
            <a:pPr lvl="1" indent="-457200">
              <a:spcBef>
                <a:spcPts val="0"/>
              </a:spcBef>
              <a:buSzPts val="2200"/>
            </a:pPr>
            <a:r>
              <a:rPr lang="en-US" dirty="0"/>
              <a:t>STD-STR50-CPP</a:t>
            </a:r>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a:t>
            </a:r>
          </a:p>
          <a:p>
            <a:pPr lvl="1" indent="-457200">
              <a:spcBef>
                <a:spcPts val="0"/>
              </a:spcBef>
              <a:buSzPts val="2200"/>
            </a:pPr>
            <a:r>
              <a:rPr lang="en-US" dirty="0"/>
              <a:t>STD-MSC52-CPP</a:t>
            </a:r>
          </a:p>
          <a:p>
            <a:pPr lvl="1" indent="-457200">
              <a:spcBef>
                <a:spcPts val="0"/>
              </a:spcBef>
              <a:buSzPts val="2200"/>
            </a:pPr>
            <a:r>
              <a:rPr lang="en-US" dirty="0"/>
              <a:t>STD-MEM52-CPP</a:t>
            </a:r>
          </a:p>
          <a:p>
            <a:pPr lvl="1" indent="-457200">
              <a:spcBef>
                <a:spcPts val="0"/>
              </a:spcBef>
              <a:buSzPts val="2200"/>
            </a:pPr>
            <a:r>
              <a:rPr lang="en-US" dirty="0"/>
              <a:t>STD-ERR51-CPP</a:t>
            </a:r>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1" indent="-457200">
              <a:spcBef>
                <a:spcPts val="0"/>
              </a:spcBef>
              <a:buSzPts val="2200"/>
            </a:pPr>
            <a:r>
              <a:rPr lang="en-US" dirty="0"/>
              <a:t>STD-DLC52-CPP</a:t>
            </a:r>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1" indent="-457200">
              <a:spcBef>
                <a:spcPts val="0"/>
              </a:spcBef>
              <a:buSzPts val="2200"/>
            </a:pPr>
            <a:r>
              <a:rPr lang="en-US" dirty="0"/>
              <a:t>STD-STR02-C</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168;p5">
            <a:extLst>
              <a:ext uri="{FF2B5EF4-FFF2-40B4-BE49-F238E27FC236}">
                <a16:creationId xmlns:a16="http://schemas.microsoft.com/office/drawing/2014/main" id="{715AD130-7611-C5E9-1277-4C64FF65EEC7}"/>
              </a:ext>
            </a:extLst>
          </p:cNvPr>
          <p:cNvSpPr txBox="1">
            <a:spLocks/>
          </p:cNvSpPr>
          <p:nvPr/>
        </p:nvSpPr>
        <p:spPr>
          <a:xfrm>
            <a:off x="6096001" y="1659988"/>
            <a:ext cx="5410200" cy="51980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indent="-457200">
              <a:spcBef>
                <a:spcPts val="0"/>
              </a:spcBef>
              <a:buSzPts val="2200"/>
              <a:buFont typeface="+mj-lt"/>
              <a:buAutoNum type="arabicPeriod" startAt="6"/>
            </a:pPr>
            <a:r>
              <a:rPr lang="en-US" dirty="0"/>
              <a:t>Adhere to the Principle of Least Privilege</a:t>
            </a:r>
          </a:p>
          <a:p>
            <a:pPr indent="-457200">
              <a:spcBef>
                <a:spcPts val="0"/>
              </a:spcBef>
              <a:buSzPts val="2200"/>
              <a:buFont typeface="+mj-lt"/>
              <a:buAutoNum type="arabicPeriod" startAt="6"/>
            </a:pPr>
            <a:r>
              <a:rPr lang="en-US" dirty="0"/>
              <a:t>Sanitize Data Sent to Other Systems</a:t>
            </a:r>
          </a:p>
          <a:p>
            <a:pPr lvl="1" indent="-457200">
              <a:spcBef>
                <a:spcPts val="0"/>
              </a:spcBef>
              <a:buSzPts val="2200"/>
            </a:pPr>
            <a:r>
              <a:rPr lang="en-US" dirty="0"/>
              <a:t>STD-STR02-C</a:t>
            </a:r>
          </a:p>
          <a:p>
            <a:pPr lvl="1" indent="-457200">
              <a:spcBef>
                <a:spcPts val="0"/>
              </a:spcBef>
              <a:buSzPts val="2200"/>
            </a:pPr>
            <a:r>
              <a:rPr lang="en-US" dirty="0"/>
              <a:t>STD-DCL55-CPP</a:t>
            </a:r>
          </a:p>
          <a:p>
            <a:pPr indent="-457200">
              <a:spcBef>
                <a:spcPts val="0"/>
              </a:spcBef>
              <a:buSzPts val="2200"/>
              <a:buFont typeface="+mj-lt"/>
              <a:buAutoNum type="arabicPeriod" startAt="6"/>
            </a:pPr>
            <a:r>
              <a:rPr lang="en-US" dirty="0"/>
              <a:t>Practice Defense in Depth</a:t>
            </a:r>
          </a:p>
          <a:p>
            <a:pPr indent="-457200">
              <a:spcBef>
                <a:spcPts val="0"/>
              </a:spcBef>
              <a:buSzPts val="2200"/>
              <a:buFont typeface="+mj-lt"/>
              <a:buAutoNum type="arabicPeriod" startAt="6"/>
            </a:pPr>
            <a:r>
              <a:rPr lang="en-US" dirty="0"/>
              <a:t>Use Effective Quality Assurance Techniques</a:t>
            </a:r>
          </a:p>
          <a:p>
            <a:pPr lvl="1" indent="-457200">
              <a:spcBef>
                <a:spcPts val="0"/>
              </a:spcBef>
              <a:buSzPts val="2200"/>
            </a:pPr>
            <a:r>
              <a:rPr lang="en-US" dirty="0"/>
              <a:t>STD-INT32-C</a:t>
            </a:r>
          </a:p>
          <a:p>
            <a:pPr lvl="1" indent="-457200">
              <a:spcBef>
                <a:spcPts val="0"/>
              </a:spcBef>
              <a:buSzPts val="2200"/>
            </a:pPr>
            <a:r>
              <a:rPr lang="en-US" dirty="0"/>
              <a:t>STD-STR50-CPP</a:t>
            </a:r>
          </a:p>
          <a:p>
            <a:pPr indent="-457200">
              <a:spcBef>
                <a:spcPts val="0"/>
              </a:spcBef>
              <a:buSzPts val="2200"/>
              <a:buFont typeface="+mj-lt"/>
              <a:buAutoNum type="arabicPeriod" startAt="6"/>
            </a:pPr>
            <a:r>
              <a:rPr lang="en-US" dirty="0"/>
              <a:t>Adopt a Secure Coding Standard</a:t>
            </a:r>
          </a:p>
          <a:p>
            <a:pPr lvl="1" indent="-457200">
              <a:spcBef>
                <a:spcPts val="0"/>
              </a:spcBef>
              <a:buSzPts val="2200"/>
            </a:pPr>
            <a:r>
              <a:rPr lang="en-US" dirty="0"/>
              <a:t>STD-MSC52-CPP</a:t>
            </a:r>
          </a:p>
          <a:p>
            <a:pPr lvl="1" indent="-457200">
              <a:spcBef>
                <a:spcPts val="0"/>
              </a:spcBef>
              <a:buSzPts val="2200"/>
            </a:pPr>
            <a:r>
              <a:rPr lang="en-US" dirty="0"/>
              <a:t>STD-CTR51-CPP</a:t>
            </a:r>
          </a:p>
          <a:p>
            <a:pPr lvl="1" indent="-457200">
              <a:spcBef>
                <a:spcPts val="0"/>
              </a:spcBef>
              <a:buSzPts val="2200"/>
              <a:buFont typeface="+mj-lt"/>
              <a:buAutoNum type="arabicPeriod" startAt="6"/>
            </a:pPr>
            <a:endParaRPr lang="en-US" dirty="0"/>
          </a:p>
        </p:txBody>
      </p:sp>
      <p:pic>
        <p:nvPicPr>
          <p:cNvPr id="4" name="Audio 3">
            <a:hlinkClick r:id="" action="ppaction://media"/>
            <a:extLst>
              <a:ext uri="{FF2B5EF4-FFF2-40B4-BE49-F238E27FC236}">
                <a16:creationId xmlns:a16="http://schemas.microsoft.com/office/drawing/2014/main" id="{7FCB9DB2-EC20-81B9-0B50-A6C33805944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708"/>
    </mc:Choice>
    <mc:Fallback>
      <p:transition spd="slow" advTm="37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lvl="0" indent="-457200" algn="l" rtl="0">
              <a:lnSpc>
                <a:spcPct val="90000"/>
              </a:lnSpc>
              <a:spcBef>
                <a:spcPts val="0"/>
              </a:spcBef>
              <a:spcAft>
                <a:spcPts val="0"/>
              </a:spcAft>
              <a:buClr>
                <a:schemeClr val="lt1"/>
              </a:buClr>
              <a:buSzPts val="2000"/>
              <a:buFont typeface="+mj-lt"/>
              <a:buAutoNum type="arabicPeriod"/>
            </a:pPr>
            <a:r>
              <a:rPr lang="en-US" sz="2000" dirty="0"/>
              <a:t>Data Type (STD-INT32-C) – Ensure that operations on signed integers do not result in overflow</a:t>
            </a:r>
          </a:p>
          <a:p>
            <a:pPr lvl="0" indent="-457200" algn="l" rtl="0">
              <a:lnSpc>
                <a:spcPct val="90000"/>
              </a:lnSpc>
              <a:spcBef>
                <a:spcPts val="0"/>
              </a:spcBef>
              <a:spcAft>
                <a:spcPts val="0"/>
              </a:spcAft>
              <a:buClr>
                <a:schemeClr val="lt1"/>
              </a:buClr>
              <a:buSzPts val="2000"/>
              <a:buFont typeface="+mj-lt"/>
              <a:buAutoNum type="arabicPeriod"/>
            </a:pPr>
            <a:r>
              <a:rPr lang="en-US" sz="2000" dirty="0"/>
              <a:t>Data Value (STD-MSC52-CPP) – Value returning functions must return a value from all exit paths</a:t>
            </a:r>
          </a:p>
          <a:p>
            <a:pPr lvl="0" indent="-457200" algn="l" rtl="0">
              <a:lnSpc>
                <a:spcPct val="90000"/>
              </a:lnSpc>
              <a:spcBef>
                <a:spcPts val="0"/>
              </a:spcBef>
              <a:spcAft>
                <a:spcPts val="0"/>
              </a:spcAft>
              <a:buClr>
                <a:schemeClr val="lt1"/>
              </a:buClr>
              <a:buSzPts val="2000"/>
              <a:buFont typeface="+mj-lt"/>
              <a:buAutoNum type="arabicPeriod"/>
            </a:pPr>
            <a:r>
              <a:rPr lang="en-US" sz="2000" dirty="0"/>
              <a:t>String Correctness (STD-STR50-CPP) – Guarantee that storage for strings has sufficient space for character data and the null terminator</a:t>
            </a:r>
          </a:p>
          <a:p>
            <a:pPr lvl="0" indent="-457200" algn="l" rtl="0">
              <a:lnSpc>
                <a:spcPct val="90000"/>
              </a:lnSpc>
              <a:spcBef>
                <a:spcPts val="0"/>
              </a:spcBef>
              <a:spcAft>
                <a:spcPts val="0"/>
              </a:spcAft>
              <a:buClr>
                <a:schemeClr val="lt1"/>
              </a:buClr>
              <a:buSzPts val="2000"/>
              <a:buFont typeface="+mj-lt"/>
              <a:buAutoNum type="arabicPeriod"/>
            </a:pPr>
            <a:r>
              <a:rPr lang="en-US" sz="2000" dirty="0"/>
              <a:t>SQL Injection (STD-STR02-C) – Sanitize data passed to complex subsystems</a:t>
            </a:r>
          </a:p>
          <a:p>
            <a:pPr lvl="0" indent="-457200" algn="l" rtl="0">
              <a:lnSpc>
                <a:spcPct val="90000"/>
              </a:lnSpc>
              <a:spcBef>
                <a:spcPts val="0"/>
              </a:spcBef>
              <a:spcAft>
                <a:spcPts val="0"/>
              </a:spcAft>
              <a:buClr>
                <a:schemeClr val="lt1"/>
              </a:buClr>
              <a:buSzPts val="2000"/>
              <a:buFont typeface="+mj-lt"/>
              <a:buAutoNum type="arabicPeriod"/>
            </a:pPr>
            <a:r>
              <a:rPr lang="en-US" sz="2000" dirty="0"/>
              <a:t>Memory protection (STD-MEM52-CPP) – Detect and handle memory allocation errors</a:t>
            </a:r>
          </a:p>
          <a:p>
            <a:pPr lvl="0" indent="-457200" algn="l" rtl="0">
              <a:lnSpc>
                <a:spcPct val="90000"/>
              </a:lnSpc>
              <a:spcBef>
                <a:spcPts val="0"/>
              </a:spcBef>
              <a:spcAft>
                <a:spcPts val="0"/>
              </a:spcAft>
              <a:buClr>
                <a:schemeClr val="lt1"/>
              </a:buClr>
              <a:buSzPts val="2000"/>
              <a:buFont typeface="+mj-lt"/>
              <a:buAutoNum type="arabicPeriod"/>
            </a:pPr>
            <a:r>
              <a:rPr lang="en-US" sz="2000" dirty="0"/>
              <a:t>Assertions (STD-DCL55-CPP) – Avoid information leakage when passing a class object across a trust boundary</a:t>
            </a:r>
          </a:p>
          <a:p>
            <a:pPr lvl="0" indent="-457200" algn="l" rtl="0">
              <a:lnSpc>
                <a:spcPct val="90000"/>
              </a:lnSpc>
              <a:spcBef>
                <a:spcPts val="0"/>
              </a:spcBef>
              <a:spcAft>
                <a:spcPts val="0"/>
              </a:spcAft>
              <a:buClr>
                <a:schemeClr val="lt1"/>
              </a:buClr>
              <a:buSzPts val="2000"/>
              <a:buFont typeface="+mj-lt"/>
              <a:buAutoNum type="arabicPeriod"/>
            </a:pPr>
            <a:r>
              <a:rPr lang="en-US" sz="2000" dirty="0"/>
              <a:t>Exceptions (STD-ERR51-CPP) – Handle all exceptions</a:t>
            </a:r>
          </a:p>
          <a:p>
            <a:pPr lvl="0" indent="-457200" algn="l" rtl="0">
              <a:lnSpc>
                <a:spcPct val="90000"/>
              </a:lnSpc>
              <a:spcBef>
                <a:spcPts val="0"/>
              </a:spcBef>
              <a:spcAft>
                <a:spcPts val="0"/>
              </a:spcAft>
              <a:buClr>
                <a:schemeClr val="lt1"/>
              </a:buClr>
              <a:buSzPts val="2000"/>
              <a:buFont typeface="+mj-lt"/>
              <a:buAutoNum type="arabicPeriod"/>
            </a:pPr>
            <a:r>
              <a:rPr lang="en-US" sz="2000" dirty="0"/>
              <a:t>Input/Output (STD-FIO50-CPP) – Do not alternatively input and output from a file stream without an intervening positioning call</a:t>
            </a:r>
          </a:p>
          <a:p>
            <a:pPr lvl="0" indent="-457200" algn="l" rtl="0">
              <a:lnSpc>
                <a:spcPct val="90000"/>
              </a:lnSpc>
              <a:spcBef>
                <a:spcPts val="0"/>
              </a:spcBef>
              <a:spcAft>
                <a:spcPts val="0"/>
              </a:spcAft>
              <a:buClr>
                <a:schemeClr val="lt1"/>
              </a:buClr>
              <a:buSzPts val="2000"/>
              <a:buFont typeface="+mj-lt"/>
              <a:buAutoNum type="arabicPeriod"/>
            </a:pPr>
            <a:r>
              <a:rPr lang="en-US" sz="2000" dirty="0"/>
              <a:t>Declaration (STD-DLC52-CPP) – Never qualify a reference type with a const or volatile</a:t>
            </a:r>
          </a:p>
          <a:p>
            <a:pPr lvl="0" indent="-457200" algn="l" rtl="0">
              <a:lnSpc>
                <a:spcPct val="90000"/>
              </a:lnSpc>
              <a:spcBef>
                <a:spcPts val="0"/>
              </a:spcBef>
              <a:spcAft>
                <a:spcPts val="0"/>
              </a:spcAft>
              <a:buClr>
                <a:schemeClr val="lt1"/>
              </a:buClr>
              <a:buSzPts val="2000"/>
              <a:buFont typeface="+mj-lt"/>
              <a:buAutoNum type="arabicPeriod"/>
            </a:pPr>
            <a:r>
              <a:rPr lang="en-US" sz="2000" dirty="0"/>
              <a:t>Containers (STD-CTR51-CPP) – Use valid references, pointers, and iterators to reference elements of a container</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3F5879E-E3E5-AC2F-2823-673C247636E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062"/>
    </mc:Choice>
    <mc:Fallback>
      <p:transition spd="slow" advTm="24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000"/>
            </a:pPr>
            <a:r>
              <a:rPr lang="en-US" sz="2000" dirty="0"/>
              <a:t>Encryption in Rest – Encryption at rest is used to protect data that is stored on a physical storage device, such as an SSD. By encrypting data on the disk, an attacker will not be able to view the data unless authorized to do so. </a:t>
            </a:r>
          </a:p>
          <a:p>
            <a:pPr marL="0" indent="0">
              <a:spcBef>
                <a:spcPts val="0"/>
              </a:spcBef>
              <a:buSzPts val="2000"/>
              <a:buNone/>
            </a:pPr>
            <a:endParaRPr lang="en-US" sz="2000" dirty="0"/>
          </a:p>
          <a:p>
            <a:pPr marL="342900">
              <a:spcBef>
                <a:spcPts val="0"/>
              </a:spcBef>
              <a:buSzPts val="2000"/>
            </a:pPr>
            <a:r>
              <a:rPr lang="en-US" sz="2000" dirty="0"/>
              <a:t>Encryption at Flight – Encryption at flight occurs when data is encrypted while it is in the process of being transmitted through a network. This is most important for companies that use the open internet to transmit data. This prevents an attacker from intercepting to data and being able to view it. </a:t>
            </a:r>
          </a:p>
          <a:p>
            <a:pPr marL="342900">
              <a:spcBef>
                <a:spcPts val="0"/>
              </a:spcBef>
              <a:buSzPts val="2000"/>
            </a:pPr>
            <a:endParaRPr lang="en-US" sz="2000" dirty="0"/>
          </a:p>
          <a:p>
            <a:pPr marL="342900">
              <a:spcBef>
                <a:spcPts val="0"/>
              </a:spcBef>
              <a:buSzPts val="2000"/>
            </a:pPr>
            <a:r>
              <a:rPr lang="en-US" sz="2000" dirty="0"/>
              <a:t>Encryption in Use - Encryption in use ensures that all sensitive data is always protected, regardless of use or location of data. </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8CB1EB0-C59D-7092-8797-94044EA8111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213"/>
    </mc:Choice>
    <mc:Fallback>
      <p:transition spd="slow" advTm="18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000" dirty="0"/>
              <a:t>Authentication – Authentication only allows verified users to access data. This is used for most databases so that users can only access the data if they have been granted permission. A user will have to have a granted login to access a database or they will have to create a new account if allowed. </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dirty="0"/>
              <a:t>Authorization – Users are given specific permissions depending on their access level. Depending on access level, some users may only be able to view data, while others may be able to modify data within a database. </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dirty="0"/>
              <a:t>Accounting – It is beneficial to monitor user actions within the database. Accounting allows for tracking of things such as files that are accessed by users and any changes they made in the database. </a:t>
            </a:r>
          </a:p>
          <a:p>
            <a:pPr marL="0" lvl="0" indent="0" algn="l" rtl="0">
              <a:lnSpc>
                <a:spcPct val="90000"/>
              </a:lnSpc>
              <a:spcBef>
                <a:spcPts val="0"/>
              </a:spcBef>
              <a:spcAft>
                <a:spcPts val="0"/>
              </a:spcAft>
              <a:buClr>
                <a:schemeClr val="lt1"/>
              </a:buClr>
              <a:buSzPts val="2400"/>
              <a:buNone/>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CAB2765-F643-0D4D-C806-53C3972DE9A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693"/>
    </mc:Choice>
    <mc:Fallback>
      <p:transition spd="slow" advTm="17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764373"/>
            <a:ext cx="108204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dirty="0" err="1"/>
              <a:t>CanAddToEmptyVector</a:t>
            </a:r>
            <a:endParaRPr dirty="0"/>
          </a:p>
        </p:txBody>
      </p:sp>
      <p:sp>
        <p:nvSpPr>
          <p:cNvPr id="196" name="Google Shape;196;g9504e29505_0_0"/>
          <p:cNvSpPr txBox="1">
            <a:spLocks noGrp="1"/>
          </p:cNvSpPr>
          <p:nvPr>
            <p:ph type="body" idx="1"/>
          </p:nvPr>
        </p:nvSpPr>
        <p:spPr>
          <a:xfrm>
            <a:off x="685800" y="2194560"/>
            <a:ext cx="10820400" cy="12344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to ensure functionality of adding a single value to an empty collection. This is a positive test.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47AF4FC5-9D21-84B1-C934-4E7A4F2A1F85}"/>
              </a:ext>
            </a:extLst>
          </p:cNvPr>
          <p:cNvPicPr>
            <a:picLocks noChangeAspect="1"/>
          </p:cNvPicPr>
          <p:nvPr/>
        </p:nvPicPr>
        <p:blipFill rotWithShape="1">
          <a:blip r:embed="rId7"/>
          <a:srcRect t="18983" b="19177"/>
          <a:stretch/>
        </p:blipFill>
        <p:spPr>
          <a:xfrm>
            <a:off x="7420673" y="4780958"/>
            <a:ext cx="4250053" cy="234925"/>
          </a:xfrm>
          <a:prstGeom prst="rect">
            <a:avLst/>
          </a:prstGeom>
        </p:spPr>
      </p:pic>
      <p:sp>
        <p:nvSpPr>
          <p:cNvPr id="6" name="TextBox 5">
            <a:extLst>
              <a:ext uri="{FF2B5EF4-FFF2-40B4-BE49-F238E27FC236}">
                <a16:creationId xmlns:a16="http://schemas.microsoft.com/office/drawing/2014/main" id="{DD5372BE-DEFE-EE82-70EA-4E883CF73EEB}"/>
              </a:ext>
            </a:extLst>
          </p:cNvPr>
          <p:cNvSpPr txBox="1"/>
          <p:nvPr/>
        </p:nvSpPr>
        <p:spPr>
          <a:xfrm>
            <a:off x="2058925" y="3121223"/>
            <a:ext cx="3568824" cy="307777"/>
          </a:xfrm>
          <a:prstGeom prst="rect">
            <a:avLst/>
          </a:prstGeom>
          <a:noFill/>
        </p:spPr>
        <p:txBody>
          <a:bodyPr wrap="square" rtlCol="0">
            <a:spAutoFit/>
          </a:bodyPr>
          <a:lstStyle/>
          <a:p>
            <a:pPr algn="ctr"/>
            <a:r>
              <a:rPr lang="en-US" dirty="0">
                <a:solidFill>
                  <a:schemeClr val="bg1"/>
                </a:solidFill>
                <a:latin typeface="Century Gothic" panose="020B0502020202020204" pitchFamily="34" charset="0"/>
              </a:rPr>
              <a:t>Unit Test Code</a:t>
            </a:r>
          </a:p>
        </p:txBody>
      </p:sp>
      <p:sp>
        <p:nvSpPr>
          <p:cNvPr id="7" name="TextBox 6">
            <a:extLst>
              <a:ext uri="{FF2B5EF4-FFF2-40B4-BE49-F238E27FC236}">
                <a16:creationId xmlns:a16="http://schemas.microsoft.com/office/drawing/2014/main" id="{D3DE6CC1-1902-8497-82FF-1455E4FD730A}"/>
              </a:ext>
            </a:extLst>
          </p:cNvPr>
          <p:cNvSpPr txBox="1"/>
          <p:nvPr/>
        </p:nvSpPr>
        <p:spPr>
          <a:xfrm>
            <a:off x="7761287" y="3121223"/>
            <a:ext cx="3568824" cy="307777"/>
          </a:xfrm>
          <a:prstGeom prst="rect">
            <a:avLst/>
          </a:prstGeom>
          <a:noFill/>
        </p:spPr>
        <p:txBody>
          <a:bodyPr wrap="square" rtlCol="0">
            <a:spAutoFit/>
          </a:bodyPr>
          <a:lstStyle/>
          <a:p>
            <a:pPr algn="ctr"/>
            <a:r>
              <a:rPr lang="en-US" dirty="0">
                <a:solidFill>
                  <a:schemeClr val="bg1"/>
                </a:solidFill>
                <a:latin typeface="Century Gothic" panose="020B0502020202020204" pitchFamily="34" charset="0"/>
              </a:rPr>
              <a:t>Result</a:t>
            </a:r>
          </a:p>
        </p:txBody>
      </p:sp>
      <p:pic>
        <p:nvPicPr>
          <p:cNvPr id="9" name="Picture 8">
            <a:extLst>
              <a:ext uri="{FF2B5EF4-FFF2-40B4-BE49-F238E27FC236}">
                <a16:creationId xmlns:a16="http://schemas.microsoft.com/office/drawing/2014/main" id="{74BE2645-FCA0-E7A8-6835-A55C042B935A}"/>
              </a:ext>
            </a:extLst>
          </p:cNvPr>
          <p:cNvPicPr>
            <a:picLocks noChangeAspect="1"/>
          </p:cNvPicPr>
          <p:nvPr/>
        </p:nvPicPr>
        <p:blipFill>
          <a:blip r:embed="rId8"/>
          <a:stretch>
            <a:fillRect/>
          </a:stretch>
        </p:blipFill>
        <p:spPr>
          <a:xfrm>
            <a:off x="742949" y="3566187"/>
            <a:ext cx="6200775" cy="2876550"/>
          </a:xfrm>
          <a:prstGeom prst="rect">
            <a:avLst/>
          </a:prstGeom>
        </p:spPr>
      </p:pic>
      <p:pic>
        <p:nvPicPr>
          <p:cNvPr id="11" name="Audio 10">
            <a:hlinkClick r:id="" action="ppaction://media"/>
            <a:extLst>
              <a:ext uri="{FF2B5EF4-FFF2-40B4-BE49-F238E27FC236}">
                <a16:creationId xmlns:a16="http://schemas.microsoft.com/office/drawing/2014/main" id="{1385038F-3D78-9F8B-066E-A8A1E778F34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30530394"/>
      </p:ext>
    </p:extLst>
  </p:cSld>
  <p:clrMapOvr>
    <a:masterClrMapping/>
  </p:clrMapOvr>
  <mc:AlternateContent xmlns:mc="http://schemas.openxmlformats.org/markup-compatibility/2006">
    <mc:Choice xmlns:p14="http://schemas.microsoft.com/office/powerpoint/2010/main" Requires="p14">
      <p:transition spd="slow" p14:dur="2000" advTm="14669"/>
    </mc:Choice>
    <mc:Fallback>
      <p:transition spd="slow" advTm="14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825623" y="764373"/>
            <a:ext cx="10680577"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dirty="0" err="1"/>
              <a:t>CanResizeIncreaseCollection</a:t>
            </a:r>
            <a:r>
              <a:rPr lang="en-US" dirty="0"/>
              <a:t>  </a:t>
            </a:r>
            <a:endParaRPr dirty="0"/>
          </a:p>
        </p:txBody>
      </p:sp>
      <p:sp>
        <p:nvSpPr>
          <p:cNvPr id="196" name="Google Shape;196;g9504e29505_0_0"/>
          <p:cNvSpPr txBox="1">
            <a:spLocks noGrp="1"/>
          </p:cNvSpPr>
          <p:nvPr>
            <p:ph type="body" idx="1"/>
          </p:nvPr>
        </p:nvSpPr>
        <p:spPr>
          <a:xfrm>
            <a:off x="685800" y="2194560"/>
            <a:ext cx="10820400" cy="672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that resizing the vector can increase the collection. This is a positive test.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Google Shape;196;g9504e29505_0_0">
            <a:extLst>
              <a:ext uri="{FF2B5EF4-FFF2-40B4-BE49-F238E27FC236}">
                <a16:creationId xmlns:a16="http://schemas.microsoft.com/office/drawing/2014/main" id="{AE13A1F3-0D7B-0175-719A-B070F22BA7B2}"/>
              </a:ext>
            </a:extLst>
          </p:cNvPr>
          <p:cNvSpPr txBox="1">
            <a:spLocks/>
          </p:cNvSpPr>
          <p:nvPr/>
        </p:nvSpPr>
        <p:spPr>
          <a:xfrm>
            <a:off x="706974" y="3004674"/>
            <a:ext cx="5389026" cy="6729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buFont typeface="Arial"/>
              <a:buNone/>
            </a:pPr>
            <a:r>
              <a:rPr lang="en-US" sz="1400" dirty="0"/>
              <a:t>Unit Test Code</a:t>
            </a:r>
          </a:p>
        </p:txBody>
      </p:sp>
      <p:sp>
        <p:nvSpPr>
          <p:cNvPr id="7" name="Google Shape;196;g9504e29505_0_0">
            <a:extLst>
              <a:ext uri="{FF2B5EF4-FFF2-40B4-BE49-F238E27FC236}">
                <a16:creationId xmlns:a16="http://schemas.microsoft.com/office/drawing/2014/main" id="{70D83FE3-D62D-30D5-23A4-1DD94224F464}"/>
              </a:ext>
            </a:extLst>
          </p:cNvPr>
          <p:cNvSpPr txBox="1">
            <a:spLocks/>
          </p:cNvSpPr>
          <p:nvPr/>
        </p:nvSpPr>
        <p:spPr>
          <a:xfrm>
            <a:off x="6096000" y="3004673"/>
            <a:ext cx="5389026" cy="67292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buFont typeface="Arial"/>
              <a:buNone/>
            </a:pPr>
            <a:r>
              <a:rPr lang="en-US" sz="1400" dirty="0"/>
              <a:t>Result</a:t>
            </a:r>
          </a:p>
        </p:txBody>
      </p:sp>
      <p:pic>
        <p:nvPicPr>
          <p:cNvPr id="9" name="Picture 8">
            <a:extLst>
              <a:ext uri="{FF2B5EF4-FFF2-40B4-BE49-F238E27FC236}">
                <a16:creationId xmlns:a16="http://schemas.microsoft.com/office/drawing/2014/main" id="{CB8DBE6C-938F-484B-85E9-13415486A85D}"/>
              </a:ext>
            </a:extLst>
          </p:cNvPr>
          <p:cNvPicPr>
            <a:picLocks noChangeAspect="1"/>
          </p:cNvPicPr>
          <p:nvPr/>
        </p:nvPicPr>
        <p:blipFill>
          <a:blip r:embed="rId7"/>
          <a:stretch>
            <a:fillRect/>
          </a:stretch>
        </p:blipFill>
        <p:spPr>
          <a:xfrm>
            <a:off x="815450" y="3579027"/>
            <a:ext cx="5172075" cy="2514600"/>
          </a:xfrm>
          <a:prstGeom prst="rect">
            <a:avLst/>
          </a:prstGeom>
        </p:spPr>
      </p:pic>
      <p:pic>
        <p:nvPicPr>
          <p:cNvPr id="11" name="Picture 10">
            <a:extLst>
              <a:ext uri="{FF2B5EF4-FFF2-40B4-BE49-F238E27FC236}">
                <a16:creationId xmlns:a16="http://schemas.microsoft.com/office/drawing/2014/main" id="{C7B40928-6DB5-6258-4D38-BECA30072077}"/>
              </a:ext>
            </a:extLst>
          </p:cNvPr>
          <p:cNvPicPr>
            <a:picLocks noChangeAspect="1"/>
          </p:cNvPicPr>
          <p:nvPr/>
        </p:nvPicPr>
        <p:blipFill>
          <a:blip r:embed="rId8"/>
          <a:stretch>
            <a:fillRect/>
          </a:stretch>
        </p:blipFill>
        <p:spPr>
          <a:xfrm>
            <a:off x="6394975" y="4502952"/>
            <a:ext cx="4791075" cy="333375"/>
          </a:xfrm>
          <a:prstGeom prst="rect">
            <a:avLst/>
          </a:prstGeom>
        </p:spPr>
      </p:pic>
      <p:pic>
        <p:nvPicPr>
          <p:cNvPr id="13" name="Audio 12">
            <a:hlinkClick r:id="" action="ppaction://media"/>
            <a:extLst>
              <a:ext uri="{FF2B5EF4-FFF2-40B4-BE49-F238E27FC236}">
                <a16:creationId xmlns:a16="http://schemas.microsoft.com/office/drawing/2014/main" id="{E1999113-963C-720C-EA99-FCCBCE4D76F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673418442"/>
      </p:ext>
    </p:extLst>
  </p:cSld>
  <p:clrMapOvr>
    <a:masterClrMapping/>
  </p:clrMapOvr>
  <mc:AlternateContent xmlns:mc="http://schemas.openxmlformats.org/markup-compatibility/2006">
    <mc:Choice xmlns:p14="http://schemas.microsoft.com/office/powerpoint/2010/main" Requires="p14">
      <p:transition spd="slow" p14:dur="2000" advTm="12677"/>
    </mc:Choice>
    <mc:Fallback>
      <p:transition spd="slow" advTm="12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253</TotalTime>
  <Words>1800</Words>
  <Application>Microsoft Office PowerPoint</Application>
  <PresentationFormat>Widescreen</PresentationFormat>
  <Paragraphs>147</Paragraphs>
  <Slides>17</Slides>
  <Notes>17</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Arial</vt:lpstr>
      <vt:lpstr>Century Gothic</vt:lpstr>
      <vt:lpstr>Vapor Trail</vt:lpstr>
      <vt:lpstr>Green Pace</vt:lpstr>
      <vt:lpstr>OVERVIEW: DEFENSE IN DEPTH</vt:lpstr>
      <vt:lpstr>THREATS MATRIX</vt:lpstr>
      <vt:lpstr>10 CORE SECURITY PRINCIPLES</vt:lpstr>
      <vt:lpstr>CODING STANDARDS</vt:lpstr>
      <vt:lpstr>ENCRYPTION POLICIES</vt:lpstr>
      <vt:lpstr>TRIPLE-A POLICIES</vt:lpstr>
      <vt:lpstr>Unit Testing: CanAddToEmptyVector</vt:lpstr>
      <vt:lpstr>Unit Testing: CanResizeIncreaseCollection  </vt:lpstr>
      <vt:lpstr>Unit Testing: VerifyOutOfRange  </vt:lpstr>
      <vt:lpstr>Unit Testing: VerifyLengthError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Jaelyn Sloan</cp:lastModifiedBy>
  <cp:revision>21</cp:revision>
  <dcterms:created xsi:type="dcterms:W3CDTF">2020-08-19T17:59:24Z</dcterms:created>
  <dcterms:modified xsi:type="dcterms:W3CDTF">2023-02-17T03:10:47Z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